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notesMasterIdLst>
    <p:notesMasterId r:id="rId31"/>
  </p:notesMasterIdLst>
  <p:handoutMasterIdLst>
    <p:handoutMasterId r:id="rId32"/>
  </p:handoutMasterIdLst>
  <p:sldIdLst>
    <p:sldId id="256" r:id="rId5"/>
    <p:sldId id="273" r:id="rId6"/>
    <p:sldId id="295" r:id="rId7"/>
    <p:sldId id="296" r:id="rId8"/>
    <p:sldId id="294" r:id="rId9"/>
    <p:sldId id="281" r:id="rId10"/>
    <p:sldId id="280" r:id="rId11"/>
    <p:sldId id="277" r:id="rId12"/>
    <p:sldId id="257" r:id="rId13"/>
    <p:sldId id="276" r:id="rId14"/>
    <p:sldId id="279" r:id="rId15"/>
    <p:sldId id="263" r:id="rId16"/>
    <p:sldId id="258" r:id="rId17"/>
    <p:sldId id="284" r:id="rId18"/>
    <p:sldId id="285" r:id="rId19"/>
    <p:sldId id="265" r:id="rId20"/>
    <p:sldId id="292" r:id="rId21"/>
    <p:sldId id="293" r:id="rId22"/>
    <p:sldId id="267" r:id="rId23"/>
    <p:sldId id="282" r:id="rId24"/>
    <p:sldId id="268" r:id="rId25"/>
    <p:sldId id="286" r:id="rId26"/>
    <p:sldId id="289" r:id="rId27"/>
    <p:sldId id="290" r:id="rId28"/>
    <p:sldId id="288" r:id="rId29"/>
    <p:sldId id="287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51" autoAdjust="0"/>
  </p:normalViewPr>
  <p:slideViewPr>
    <p:cSldViewPr>
      <p:cViewPr varScale="1">
        <p:scale>
          <a:sx n="98" d="100"/>
          <a:sy n="98" d="100"/>
        </p:scale>
        <p:origin x="1896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-Gill, Christian" userId="59ab874e-2ef6-473b-bb69-5204dcbf3b46" providerId="ADAL" clId="{5AEB23BA-3623-412C-8F24-E167F18B86F4}"/>
    <pc:docChg chg="custSel modSld">
      <pc:chgData name="Martin-Gill, Christian" userId="59ab874e-2ef6-473b-bb69-5204dcbf3b46" providerId="ADAL" clId="{5AEB23BA-3623-412C-8F24-E167F18B86F4}" dt="2019-12-30T05:53:41.081" v="42" actId="14100"/>
      <pc:docMkLst>
        <pc:docMk/>
      </pc:docMkLst>
      <pc:sldChg chg="modSp">
        <pc:chgData name="Martin-Gill, Christian" userId="59ab874e-2ef6-473b-bb69-5204dcbf3b46" providerId="ADAL" clId="{5AEB23BA-3623-412C-8F24-E167F18B86F4}" dt="2019-12-30T05:53:41.081" v="42" actId="14100"/>
        <pc:sldMkLst>
          <pc:docMk/>
          <pc:sldMk cId="0" sldId="256"/>
        </pc:sldMkLst>
        <pc:spChg chg="mod">
          <ac:chgData name="Martin-Gill, Christian" userId="59ab874e-2ef6-473b-bb69-5204dcbf3b46" providerId="ADAL" clId="{5AEB23BA-3623-412C-8F24-E167F18B86F4}" dt="2019-12-30T05:53:41.081" v="42" actId="14100"/>
          <ac:spMkLst>
            <pc:docMk/>
            <pc:sldMk cId="0" sldId="256"/>
            <ac:spMk id="409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FBDA0DA-4AD2-4FF5-96F1-B5DCB66C13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87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4B74666-CC07-43B8-97CF-E45BCAED0E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783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74666-CC07-43B8-97CF-E45BCAED0E18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348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 the change in practice requires more than one gap in education/knowledge</a:t>
            </a:r>
            <a:r>
              <a:rPr lang="en-US" baseline="0" dirty="0"/>
              <a:t> </a:t>
            </a:r>
          </a:p>
          <a:p>
            <a:r>
              <a:rPr lang="en-US" baseline="0" dirty="0"/>
              <a:t>And may include educational gaps due to </a:t>
            </a:r>
            <a:r>
              <a:rPr lang="en-US" dirty="0"/>
              <a:t>new equipment, new protocols, new documentation</a:t>
            </a:r>
            <a:r>
              <a:rPr lang="en-US" baseline="0" dirty="0"/>
              <a:t> </a:t>
            </a:r>
            <a:r>
              <a:rPr lang="en-US" baseline="0" dirty="0" err="1"/>
              <a:t>etc</a:t>
            </a:r>
            <a:endParaRPr lang="en-US" baseline="0" dirty="0"/>
          </a:p>
          <a:p>
            <a:r>
              <a:rPr lang="en-US" baseline="0" dirty="0"/>
              <a:t>Goal ultimate goals is better performance, competence and most importantly better </a:t>
            </a:r>
            <a:r>
              <a:rPr lang="en-US" baseline="0" dirty="0" err="1"/>
              <a:t>pt</a:t>
            </a:r>
            <a:r>
              <a:rPr lang="en-US" baseline="0" dirty="0"/>
              <a:t> outcomes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74666-CC07-43B8-97CF-E45BCAED0E1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438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Who What</a:t>
            </a:r>
            <a:r>
              <a:rPr lang="en-US" altLang="en-US" baseline="0" dirty="0"/>
              <a:t> </a:t>
            </a:r>
            <a:r>
              <a:rPr lang="en-US" altLang="en-US" dirty="0"/>
              <a:t>Why</a:t>
            </a:r>
            <a:r>
              <a:rPr lang="en-US" altLang="en-US" baseline="0" dirty="0"/>
              <a:t> When How</a:t>
            </a:r>
          </a:p>
          <a:p>
            <a:pPr>
              <a:spcBef>
                <a:spcPct val="0"/>
              </a:spcBef>
            </a:pPr>
            <a:r>
              <a:rPr lang="en-US" altLang="en-US" baseline="0" dirty="0"/>
              <a:t>The big picture </a:t>
            </a:r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FE55348-ADBF-43A9-A147-BD736565596D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663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Educational content should be detailed and include: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74666-CC07-43B8-97CF-E45BCAED0E1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303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Long term goals may require revaluation of short term effects </a:t>
            </a:r>
          </a:p>
          <a:p>
            <a:r>
              <a:rPr lang="en-US" dirty="0"/>
              <a:t>but more importantly need to include </a:t>
            </a:r>
            <a:r>
              <a:rPr lang="en-US" altLang="en-US" dirty="0">
                <a:solidFill>
                  <a:schemeClr val="tx1"/>
                </a:solidFill>
              </a:rPr>
              <a:t>Complications,</a:t>
            </a:r>
            <a:r>
              <a:rPr lang="en-US" altLang="en-US" baseline="0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Performance Measures, Patient Outcomes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74666-CC07-43B8-97CF-E45BCAED0E1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780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 the gap or gaps get filled</a:t>
            </a:r>
          </a:p>
          <a:p>
            <a:r>
              <a:rPr lang="en-US" dirty="0"/>
              <a:t>Reassessment</a:t>
            </a:r>
            <a:r>
              <a:rPr lang="en-US" baseline="0" dirty="0"/>
              <a:t> is the key to be sure you have not only achieved your goal but maintained it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74666-CC07-43B8-97CF-E45BCAED0E18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937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go over an</a:t>
            </a:r>
            <a:r>
              <a:rPr lang="en-US" baseline="0" dirty="0"/>
              <a:t> example of spinal motion restriction, </a:t>
            </a:r>
          </a:p>
          <a:p>
            <a:r>
              <a:rPr lang="en-US" baseline="0" dirty="0"/>
              <a:t>previously AKA spinal immobilization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74666-CC07-43B8-97CF-E45BCAED0E18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677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most important</a:t>
            </a:r>
            <a:r>
              <a:rPr lang="en-US" baseline="0" dirty="0"/>
              <a:t> item is convincing the student the reasons why changes are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74666-CC07-43B8-97CF-E45BCAED0E1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991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Desired state where we want</a:t>
            </a:r>
            <a:r>
              <a:rPr lang="en-US" baseline="0" dirty="0"/>
              <a:t> to be </a:t>
            </a:r>
          </a:p>
          <a:p>
            <a:r>
              <a:rPr lang="en-US" baseline="0" dirty="0"/>
              <a:t>Current state is where we are today</a:t>
            </a:r>
          </a:p>
          <a:p>
            <a:r>
              <a:rPr lang="en-US" baseline="0" dirty="0"/>
              <a:t>The difference is the gap (education) </a:t>
            </a:r>
          </a:p>
          <a:p>
            <a:r>
              <a:rPr lang="en-US" baseline="0" dirty="0"/>
              <a:t>but there maybe many gaps which may include education of new ideas, using new equipment, new protocols, new documentation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74666-CC07-43B8-97CF-E45BCAED0E1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546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educational gap will then determine the needed learning objectives </a:t>
            </a:r>
          </a:p>
          <a:p>
            <a:r>
              <a:rPr lang="en-US" dirty="0"/>
              <a:t>If several gaps then may need many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74666-CC07-43B8-97CF-E45BCAED0E1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824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 from stake holders and performance/quality</a:t>
            </a:r>
            <a:r>
              <a:rPr lang="en-US" baseline="0" dirty="0"/>
              <a:t> projects should be based on evidenced based medicine with the goal of improving </a:t>
            </a:r>
            <a:r>
              <a:rPr lang="en-US" baseline="0" dirty="0" err="1"/>
              <a:t>pt</a:t>
            </a:r>
            <a:r>
              <a:rPr lang="en-US" baseline="0" dirty="0"/>
              <a:t> care</a:t>
            </a:r>
          </a:p>
          <a:p>
            <a:r>
              <a:rPr lang="en-US" baseline="0" dirty="0"/>
              <a:t>Currently we are not pushing hard enough with current compression depth of only 1.6 inches</a:t>
            </a:r>
          </a:p>
          <a:p>
            <a:r>
              <a:rPr lang="en-US" baseline="0" dirty="0"/>
              <a:t>The goal is to reach the 2-2.5 inch 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74666-CC07-43B8-97CF-E45BCAED0E1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633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aseline="0" dirty="0"/>
              <a:t> good example is waveform capnography </a:t>
            </a:r>
          </a:p>
          <a:p>
            <a:r>
              <a:rPr lang="en-US" baseline="0" dirty="0"/>
              <a:t>Are you using it to its full potential….ETI, COPD v. CHF, Sepsis </a:t>
            </a:r>
          </a:p>
          <a:p>
            <a:r>
              <a:rPr lang="en-US" baseline="0" dirty="0"/>
              <a:t>Have you updated your protocols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Have you updated your equipment , documentation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74666-CC07-43B8-97CF-E45BCAED0E1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10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case of waveform capnography </a:t>
            </a:r>
          </a:p>
          <a:p>
            <a:r>
              <a:rPr lang="en-US" dirty="0"/>
              <a:t>There is new science,</a:t>
            </a:r>
            <a:r>
              <a:rPr lang="en-US" baseline="0" dirty="0"/>
              <a:t> new protocols, new equipment, new documentation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74666-CC07-43B8-97CF-E45BCAED0E1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973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determine the educational gap associated</a:t>
            </a:r>
            <a:r>
              <a:rPr lang="en-US" baseline="0" dirty="0"/>
              <a:t> with the new science, new protocols, new laws, new equipment, new documentation.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74666-CC07-43B8-97CF-E45BCAED0E1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954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you need to cross the gap</a:t>
            </a:r>
          </a:p>
          <a:p>
            <a:r>
              <a:rPr lang="en-US" dirty="0"/>
              <a:t>Sometimes it is a big jump / hurdle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74666-CC07-43B8-97CF-E45BCAED0E1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82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6403975"/>
            <a:ext cx="14414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325" y="6448424"/>
            <a:ext cx="98425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4B2757-C69B-47F3-B777-135F456BE2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6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D1B9AD48-69F7-4B70-91D8-6E942362C7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6403975"/>
            <a:ext cx="14414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B5A4F3F-57C4-44B7-A3C6-D974690EE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325" y="6448424"/>
            <a:ext cx="98425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4B2757-C69B-47F3-B777-135F456BE2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77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663" y="3962400"/>
            <a:ext cx="38766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0223D9B-7A55-44EB-9200-4050E3725F92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2763837" y="6448423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b="1" kern="1200" cap="all" baseline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/>
              <a:t>Version 10/2019</a:t>
            </a:r>
          </a:p>
        </p:txBody>
      </p:sp>
    </p:spTree>
    <p:extLst>
      <p:ext uri="{BB962C8B-B14F-4D97-AF65-F5344CB8AC3E}">
        <p14:creationId xmlns:p14="http://schemas.microsoft.com/office/powerpoint/2010/main" val="397815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D86A874F-8B2A-40E7-BA46-3D2C806137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6403975"/>
            <a:ext cx="14414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57F2CF9-A8E0-42B5-861A-3717BCE5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325" y="6448424"/>
            <a:ext cx="98425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4B2757-C69B-47F3-B777-135F456BE2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27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6403975"/>
            <a:ext cx="14414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F04A329-A6BE-43FF-8A4B-837FCC3A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325" y="6448424"/>
            <a:ext cx="98425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4B2757-C69B-47F3-B777-135F456BE2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0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6403975"/>
            <a:ext cx="14414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BFE0A98-9606-4419-8262-1A6A47C02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325" y="6448424"/>
            <a:ext cx="98425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4B2757-C69B-47F3-B777-135F456BE2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6403975"/>
            <a:ext cx="14414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0152D-B570-404B-B801-D968B4B2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325" y="6448424"/>
            <a:ext cx="98425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4B2757-C69B-47F3-B777-135F456BE2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6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6403975"/>
            <a:ext cx="14414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4B7E7CB-E501-4176-B2FC-5160E603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325" y="6448424"/>
            <a:ext cx="98425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4B2757-C69B-47F3-B777-135F456BE2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4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D751D4A4-9EDA-4E15-AE64-DDC65F2DFC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6403975"/>
            <a:ext cx="14414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0AE719E-2178-4104-9D99-80B0A9F64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2900" y="6448424"/>
            <a:ext cx="98425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4B2757-C69B-47F3-B777-135F456BE2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1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42E584A7-D8C2-4AEE-9ACC-3B71333AD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6403975"/>
            <a:ext cx="14414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2A2925A-DCDB-44BF-801B-9027B8299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325" y="6448424"/>
            <a:ext cx="98425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4B2757-C69B-47F3-B777-135F456BE2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63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51C8B04-8B42-4D3B-94E9-B5EB84F74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325" y="6448424"/>
            <a:ext cx="98425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4B2757-C69B-47F3-B777-135F456BE2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7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7338"/>
            <a:ext cx="82296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46263"/>
            <a:ext cx="82296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1736725"/>
            <a:ext cx="82296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081FA94-2847-4B12-9941-53DBC3A2633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6403975"/>
            <a:ext cx="14414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33" r:id="rId9"/>
    <p:sldLayoutId id="2147483742" r:id="rId10"/>
    <p:sldLayoutId id="2147483743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6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nzZb3m_7fAhUIzIMKHXtMA1AQjRx6BAgBEAU&amp;url=https://www.slideshare.net/Presentationsat24point0/fishbone-diagram-line-sketch-powerpoint-slides-23721282&amp;psig=AOvVaw1XwKF3XB-nt4sgNmmojc4p&amp;ust=154813748635753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www.google.com/url?sa=i&amp;rct=j&amp;q=&amp;esrc=s&amp;source=images&amp;cd=&amp;cad=rja&amp;uact=8&amp;ved=2ahUKEwiBxvvq_v3fAhVow4MKHWPwAtgQjRx6BAgBEAU&amp;url=https://www.computer.org/csdl/mags/cg/2000/04/mcg2000040068.html&amp;psig=AOvVaw2ZcvqfAU7_7VDnVf48i31p&amp;ust=1548129616798072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cbems.org/" TargetMode="External"/><Relationship Id="rId2" Type="http://schemas.openxmlformats.org/officeDocument/2006/relationships/hyperlink" Target="https://www.cecbems.org/docs/CAPCE%20Best%20Practices%20Model%203%20%5b433%5d.pd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609600"/>
            <a:ext cx="8686800" cy="1143000"/>
          </a:xfrm>
        </p:spPr>
        <p:txBody>
          <a:bodyPr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800" b="1" dirty="0">
                <a:latin typeface="+mn-lt"/>
              </a:rPr>
              <a:t>10 Steps for Designing Education As Part of Guideline Implementation </a:t>
            </a:r>
            <a:endParaRPr lang="en-US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CA901FC-2961-4368-A34C-1EB02F74A2C3}"/>
              </a:ext>
            </a:extLst>
          </p:cNvPr>
          <p:cNvSpPr txBox="1">
            <a:spLocks/>
          </p:cNvSpPr>
          <p:nvPr/>
        </p:nvSpPr>
        <p:spPr>
          <a:xfrm>
            <a:off x="1371600" y="1981200"/>
            <a:ext cx="6400800" cy="1752600"/>
          </a:xfrm>
          <a:prstGeom prst="rect">
            <a:avLst/>
          </a:prstGeom>
        </p:spPr>
        <p:txBody>
          <a:bodyPr/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chemeClr val="tx1"/>
                </a:solidFill>
              </a:rPr>
              <a:t>Evidenced-Based Guidelines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chemeClr val="tx1"/>
                </a:solidFill>
              </a:rPr>
              <a:t>Education Toolkit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4. Educational Gap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Define the </a:t>
            </a:r>
            <a:r>
              <a:rPr lang="en-US" altLang="en-US" dirty="0">
                <a:solidFill>
                  <a:srgbClr val="FF0000"/>
                </a:solidFill>
              </a:rPr>
              <a:t>“Gap” </a:t>
            </a:r>
          </a:p>
          <a:p>
            <a:r>
              <a:rPr lang="en-US" altLang="en-US" dirty="0"/>
              <a:t>What’s the difference (desired versus current state) </a:t>
            </a:r>
          </a:p>
          <a:p>
            <a:pPr lvl="1"/>
            <a:r>
              <a:rPr lang="en-US" altLang="en-US" dirty="0"/>
              <a:t>New vs. old science </a:t>
            </a:r>
          </a:p>
          <a:p>
            <a:pPr lvl="1"/>
            <a:r>
              <a:rPr lang="en-US" altLang="en-US" dirty="0"/>
              <a:t>New vs. old protocols/guidelines </a:t>
            </a:r>
          </a:p>
          <a:p>
            <a:pPr lvl="1"/>
            <a:r>
              <a:rPr lang="en-US" altLang="en-US" dirty="0"/>
              <a:t>New vs. old laws/rules</a:t>
            </a:r>
          </a:p>
          <a:p>
            <a:pPr lvl="1"/>
            <a:r>
              <a:rPr lang="en-US" altLang="en-US" dirty="0"/>
              <a:t>New vs. old equipment</a:t>
            </a:r>
          </a:p>
          <a:p>
            <a:pPr lvl="1"/>
            <a:r>
              <a:rPr lang="en-US" altLang="en-US" dirty="0"/>
              <a:t>New vs. old documentation /reimbursement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 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ADDB02-A2E6-4D9F-8F7F-808435799961}"/>
              </a:ext>
            </a:extLst>
          </p:cNvPr>
          <p:cNvSpPr txBox="1">
            <a:spLocks/>
          </p:cNvSpPr>
          <p:nvPr/>
        </p:nvSpPr>
        <p:spPr bwMode="auto">
          <a:xfrm>
            <a:off x="6702425" y="5788025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chemeClr val="bg1"/>
                </a:solidFill>
              </a:rPr>
              <a:t>ETCO2</a:t>
            </a:r>
          </a:p>
        </p:txBody>
      </p:sp>
      <p:pic>
        <p:nvPicPr>
          <p:cNvPr id="10" name="Picture 1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97" r="8902" b="-1"/>
          <a:stretch/>
        </p:blipFill>
        <p:spPr bwMode="auto">
          <a:xfrm>
            <a:off x="5530702" y="4875835"/>
            <a:ext cx="3613298" cy="144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170776" y="5906134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ETCO2</a:t>
            </a: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52" b="14216"/>
          <a:stretch/>
        </p:blipFill>
        <p:spPr bwMode="auto">
          <a:xfrm>
            <a:off x="2845679" y="4899646"/>
            <a:ext cx="2365095" cy="142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71" r="-446" b="36081"/>
          <a:stretch/>
        </p:blipFill>
        <p:spPr>
          <a:xfrm>
            <a:off x="0" y="4899646"/>
            <a:ext cx="2514600" cy="1438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4. Educational Gap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Define the </a:t>
            </a:r>
            <a:r>
              <a:rPr lang="en-US" altLang="en-US" dirty="0">
                <a:solidFill>
                  <a:srgbClr val="FF0000"/>
                </a:solidFill>
              </a:rPr>
              <a:t>“Gap” </a:t>
            </a:r>
          </a:p>
          <a:p>
            <a:r>
              <a:rPr lang="en-US" altLang="en-US" dirty="0"/>
              <a:t>What’s the difference (desired - current state) </a:t>
            </a:r>
          </a:p>
          <a:p>
            <a:pPr lvl="1"/>
            <a:r>
              <a:rPr lang="en-US" altLang="en-US" dirty="0"/>
              <a:t>Educational needs of new science </a:t>
            </a:r>
          </a:p>
          <a:p>
            <a:pPr lvl="1"/>
            <a:r>
              <a:rPr lang="en-US" altLang="en-US" dirty="0"/>
              <a:t>Educational needs of protocols/guidelines </a:t>
            </a:r>
          </a:p>
          <a:p>
            <a:pPr lvl="1"/>
            <a:r>
              <a:rPr lang="en-US" altLang="en-US" dirty="0"/>
              <a:t>Educational needs of new laws/rules</a:t>
            </a:r>
          </a:p>
          <a:p>
            <a:pPr lvl="1"/>
            <a:r>
              <a:rPr lang="en-US" altLang="en-US" dirty="0"/>
              <a:t>Educational needs of new equipment</a:t>
            </a:r>
          </a:p>
          <a:p>
            <a:pPr lvl="1"/>
            <a:r>
              <a:rPr lang="en-US" altLang="en-US" dirty="0"/>
              <a:t>Educational needs of new documentation/</a:t>
            </a:r>
            <a:br>
              <a:rPr lang="en-US" altLang="en-US" dirty="0"/>
            </a:br>
            <a:r>
              <a:rPr lang="en-US" altLang="en-US" dirty="0"/>
              <a:t>reimbursement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  </a:t>
            </a:r>
          </a:p>
        </p:txBody>
      </p:sp>
      <p:pic>
        <p:nvPicPr>
          <p:cNvPr id="7" name="Picture 11" descr="Image result for zoll m se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0600"/>
            <a:ext cx="1504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48" y="4495800"/>
            <a:ext cx="3668001" cy="172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81" t="24370" r="11597" b="18887"/>
          <a:stretch/>
        </p:blipFill>
        <p:spPr>
          <a:xfrm>
            <a:off x="2282765" y="4710920"/>
            <a:ext cx="2767932" cy="15020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altLang="en-US" sz="3600" dirty="0"/>
            </a:br>
            <a:br>
              <a:rPr lang="en-US" altLang="en-US" sz="3600" dirty="0"/>
            </a:br>
            <a:br>
              <a:rPr lang="en-US" altLang="en-US" sz="3600" dirty="0"/>
            </a:br>
            <a:br>
              <a:rPr lang="en-US" altLang="en-US" sz="3600" dirty="0"/>
            </a:br>
            <a:br>
              <a:rPr lang="en-US" altLang="en-US" sz="3600" dirty="0"/>
            </a:br>
            <a:br>
              <a:rPr lang="en-US" altLang="en-US" sz="3600" dirty="0"/>
            </a:br>
            <a:r>
              <a:rPr lang="en-US" altLang="en-US" sz="3600" dirty="0"/>
              <a:t> </a:t>
            </a:r>
            <a:br>
              <a:rPr lang="en-US" altLang="en-US" sz="3600" dirty="0"/>
            </a:br>
            <a:br>
              <a:rPr lang="en-US" altLang="en-US" sz="3600" dirty="0"/>
            </a:br>
            <a:r>
              <a:rPr lang="en-US" altLang="en-US" sz="3600" dirty="0"/>
              <a:t> 3. What is the desired status?  AKA the “gap”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D7F22-AED6-4BEC-A880-CFF236BAA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3" y="5620860"/>
            <a:ext cx="8229600" cy="611665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/>
              <a:t>- Knowledge of new information -</a:t>
            </a:r>
            <a:endParaRPr lang="en-US" sz="3200" dirty="0"/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5486400" cy="339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“Gap” in knowledge as result of: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Change in practice</a:t>
            </a:r>
          </a:p>
          <a:p>
            <a:r>
              <a:rPr lang="en-US" altLang="en-US" dirty="0"/>
              <a:t>Problems with practice </a:t>
            </a:r>
          </a:p>
          <a:p>
            <a:r>
              <a:rPr lang="en-US" altLang="en-US" dirty="0"/>
              <a:t>     Performance</a:t>
            </a:r>
          </a:p>
          <a:p>
            <a:r>
              <a:rPr lang="en-US" altLang="en-US" dirty="0"/>
              <a:t>     Competence</a:t>
            </a:r>
          </a:p>
          <a:p>
            <a:r>
              <a:rPr lang="en-US" altLang="en-US" dirty="0"/>
              <a:t>     Patient outcomes</a:t>
            </a:r>
          </a:p>
          <a:p>
            <a:r>
              <a:rPr lang="en-US" altLang="en-US" dirty="0"/>
              <a:t>New science/trends/treatments/laws</a:t>
            </a:r>
          </a:p>
          <a:p>
            <a:r>
              <a:rPr lang="en-US" altLang="en-US" dirty="0"/>
              <a:t>Opportunity for improvement </a:t>
            </a:r>
            <a:br>
              <a:rPr lang="en-US" altLang="en-US" dirty="0"/>
            </a:br>
            <a:r>
              <a:rPr lang="en-US" altLang="en-US" dirty="0"/>
              <a:t>(new knowledge)</a:t>
            </a:r>
          </a:p>
          <a:p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2748224"/>
            <a:ext cx="3269512" cy="2538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2362200"/>
            <a:ext cx="1643485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021A580-6645-4257-A47A-3DD686D51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286604"/>
            <a:ext cx="7940040" cy="1450757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5. Learning Objectives</a:t>
            </a:r>
            <a:endParaRPr lang="en-US" sz="4000" dirty="0"/>
          </a:p>
        </p:txBody>
      </p:sp>
      <p:sp>
        <p:nvSpPr>
          <p:cNvPr id="15365" name="Content Placeholder 2"/>
          <p:cNvSpPr>
            <a:spLocks noGrp="1"/>
          </p:cNvSpPr>
          <p:nvPr>
            <p:ph sz="half" idx="1"/>
          </p:nvPr>
        </p:nvSpPr>
        <p:spPr>
          <a:xfrm>
            <a:off x="426720" y="1845735"/>
            <a:ext cx="3154680" cy="402335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2600" dirty="0"/>
              <a:t>Who (EMT, A, P, or all)</a:t>
            </a:r>
          </a:p>
          <a:p>
            <a:pPr>
              <a:spcBef>
                <a:spcPts val="600"/>
              </a:spcBef>
            </a:pPr>
            <a:r>
              <a:rPr lang="en-US" altLang="en-US" sz="2600" dirty="0"/>
              <a:t>What it is</a:t>
            </a:r>
          </a:p>
          <a:p>
            <a:pPr>
              <a:spcBef>
                <a:spcPts val="600"/>
              </a:spcBef>
            </a:pPr>
            <a:r>
              <a:rPr lang="en-US" altLang="en-US" sz="2600" dirty="0"/>
              <a:t>What if</a:t>
            </a:r>
          </a:p>
          <a:p>
            <a:pPr>
              <a:spcBef>
                <a:spcPts val="600"/>
              </a:spcBef>
            </a:pPr>
            <a:r>
              <a:rPr lang="en-US" altLang="en-US" sz="2600" dirty="0"/>
              <a:t>What could</a:t>
            </a:r>
          </a:p>
          <a:p>
            <a:pPr>
              <a:spcBef>
                <a:spcPts val="600"/>
              </a:spcBef>
            </a:pPr>
            <a:r>
              <a:rPr lang="en-US" altLang="en-US" sz="2600" dirty="0"/>
              <a:t>Why to do it</a:t>
            </a:r>
          </a:p>
          <a:p>
            <a:pPr>
              <a:spcBef>
                <a:spcPts val="600"/>
              </a:spcBef>
            </a:pPr>
            <a:r>
              <a:rPr lang="en-US" altLang="en-US" sz="2600" dirty="0"/>
              <a:t>Why not</a:t>
            </a:r>
          </a:p>
          <a:p>
            <a:pPr>
              <a:spcBef>
                <a:spcPts val="600"/>
              </a:spcBef>
            </a:pPr>
            <a:r>
              <a:rPr lang="en-US" altLang="en-US" sz="2600" dirty="0"/>
              <a:t>When to do it</a:t>
            </a:r>
          </a:p>
          <a:p>
            <a:pPr>
              <a:spcBef>
                <a:spcPts val="600"/>
              </a:spcBef>
            </a:pPr>
            <a:r>
              <a:rPr lang="en-US" altLang="en-US" sz="2600" dirty="0"/>
              <a:t>When not</a:t>
            </a:r>
          </a:p>
        </p:txBody>
      </p:sp>
      <p:sp>
        <p:nvSpPr>
          <p:cNvPr id="15362" name="Content Placeholder 7"/>
          <p:cNvSpPr>
            <a:spLocks noGrp="1"/>
          </p:cNvSpPr>
          <p:nvPr>
            <p:ph sz="half" idx="2"/>
          </p:nvPr>
        </p:nvSpPr>
        <p:spPr>
          <a:xfrm>
            <a:off x="5760720" y="1845735"/>
            <a:ext cx="3002280" cy="402336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2600" dirty="0"/>
              <a:t>How to</a:t>
            </a:r>
          </a:p>
          <a:p>
            <a:pPr>
              <a:spcBef>
                <a:spcPts val="600"/>
              </a:spcBef>
            </a:pPr>
            <a:r>
              <a:rPr lang="en-US" altLang="en-US" sz="2600" dirty="0"/>
              <a:t>How much</a:t>
            </a:r>
          </a:p>
          <a:p>
            <a:pPr>
              <a:spcBef>
                <a:spcPts val="600"/>
              </a:spcBef>
            </a:pPr>
            <a:r>
              <a:rPr lang="en-US" altLang="en-US" sz="2600" dirty="0"/>
              <a:t>Taps/tricks/risks</a:t>
            </a:r>
          </a:p>
          <a:p>
            <a:pPr>
              <a:spcBef>
                <a:spcPts val="600"/>
              </a:spcBef>
            </a:pPr>
            <a:r>
              <a:rPr lang="en-US" altLang="en-US" sz="2600" dirty="0"/>
              <a:t>Legal issues</a:t>
            </a:r>
          </a:p>
          <a:p>
            <a:pPr>
              <a:spcBef>
                <a:spcPts val="600"/>
              </a:spcBef>
            </a:pPr>
            <a:r>
              <a:rPr lang="en-US" altLang="en-US" sz="2600" dirty="0"/>
              <a:t>Documentation </a:t>
            </a:r>
          </a:p>
          <a:p>
            <a:pPr>
              <a:spcBef>
                <a:spcPts val="600"/>
              </a:spcBef>
            </a:pPr>
            <a:r>
              <a:rPr lang="en-US" altLang="en-US" sz="2600" dirty="0"/>
              <a:t>What to watch for</a:t>
            </a:r>
          </a:p>
          <a:p>
            <a:pPr>
              <a:spcBef>
                <a:spcPts val="600"/>
              </a:spcBef>
            </a:pPr>
            <a:r>
              <a:rPr lang="en-US" altLang="en-US" sz="2600" dirty="0"/>
              <a:t>Other issues?</a:t>
            </a:r>
          </a:p>
          <a:p>
            <a:pPr>
              <a:spcBef>
                <a:spcPts val="600"/>
              </a:spcBef>
            </a:pPr>
            <a:r>
              <a:rPr lang="en-US" altLang="en-US" sz="2600" dirty="0"/>
              <a:t>The bigger picture!</a:t>
            </a:r>
          </a:p>
        </p:txBody>
      </p: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137160" y="5561969"/>
            <a:ext cx="891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If unsure - make a fishbone diagram to look at the entire concept.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Education can focus on all, or just parts of the concept.</a:t>
            </a:r>
          </a:p>
        </p:txBody>
      </p:sp>
      <p:pic>
        <p:nvPicPr>
          <p:cNvPr id="14342" name="Picture 2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20" y="1845735"/>
            <a:ext cx="1567479" cy="376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67373"/>
            <a:ext cx="3176588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6. Educational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6263"/>
            <a:ext cx="8229600" cy="44783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Based on:</a:t>
            </a:r>
          </a:p>
          <a:p>
            <a:r>
              <a:rPr lang="en-US" dirty="0"/>
              <a:t>Learning objectives</a:t>
            </a:r>
          </a:p>
          <a:p>
            <a:r>
              <a:rPr lang="en-US" dirty="0"/>
              <a:t>Desired outcome(s)</a:t>
            </a:r>
          </a:p>
          <a:p>
            <a:r>
              <a:rPr lang="en-US" dirty="0"/>
              <a:t>Student availability</a:t>
            </a:r>
          </a:p>
          <a:p>
            <a:r>
              <a:rPr lang="en-US" dirty="0"/>
              <a:t>Method of teaching</a:t>
            </a:r>
          </a:p>
          <a:p>
            <a:r>
              <a:rPr lang="en-US" dirty="0"/>
              <a:t>Method of measuring success</a:t>
            </a:r>
          </a:p>
          <a:p>
            <a:r>
              <a:rPr lang="en-US" dirty="0"/>
              <a:t>Include references /</a:t>
            </a:r>
          </a:p>
          <a:p>
            <a:r>
              <a:rPr lang="en-US" dirty="0"/>
              <a:t>    resources with outline = </a:t>
            </a:r>
          </a:p>
          <a:p>
            <a:r>
              <a:rPr lang="en-US" dirty="0"/>
              <a:t>    the evidence-based medicine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5" descr="Picture 1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094" y="508348"/>
            <a:ext cx="3048000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519805" y="286604"/>
            <a:ext cx="7846955" cy="1450757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7. Method of Teaching  </a:t>
            </a:r>
            <a:br>
              <a:rPr lang="en-US" altLang="en-US" sz="4000" dirty="0"/>
            </a:br>
            <a:endParaRPr lang="en-US" altLang="en-US" sz="4000" dirty="0"/>
          </a:p>
        </p:txBody>
      </p:sp>
      <p:sp>
        <p:nvSpPr>
          <p:cNvPr id="18436" name="Content Placeholder 2"/>
          <p:cNvSpPr>
            <a:spLocks noGrp="1"/>
          </p:cNvSpPr>
          <p:nvPr>
            <p:ph sz="half" idx="1"/>
          </p:nvPr>
        </p:nvSpPr>
        <p:spPr>
          <a:xfrm>
            <a:off x="519805" y="1845735"/>
            <a:ext cx="3703320" cy="4023359"/>
          </a:xfrm>
        </p:spPr>
        <p:txBody>
          <a:bodyPr/>
          <a:lstStyle/>
          <a:p>
            <a:r>
              <a:rPr lang="en-US" altLang="en-US" dirty="0"/>
              <a:t>Time allowed</a:t>
            </a:r>
          </a:p>
          <a:p>
            <a:r>
              <a:rPr lang="en-US" altLang="en-US" dirty="0"/>
              <a:t>Necessity </a:t>
            </a:r>
          </a:p>
          <a:p>
            <a:r>
              <a:rPr lang="en-US" altLang="en-US" dirty="0"/>
              <a:t>Resources</a:t>
            </a:r>
          </a:p>
          <a:p>
            <a:r>
              <a:rPr lang="en-US" altLang="en-US" dirty="0"/>
              <a:t>Newness</a:t>
            </a:r>
          </a:p>
          <a:p>
            <a:r>
              <a:rPr lang="en-US" altLang="en-US" dirty="0"/>
              <a:t>Complexity</a:t>
            </a:r>
          </a:p>
          <a:p>
            <a:r>
              <a:rPr lang="en-US" altLang="en-US" dirty="0"/>
              <a:t>Unlearning/relearning</a:t>
            </a:r>
          </a:p>
          <a:p>
            <a:r>
              <a:rPr lang="en-US" altLang="en-US" dirty="0"/>
              <a:t>Frequency of doing it</a:t>
            </a:r>
          </a:p>
          <a:p>
            <a:r>
              <a:rPr lang="en-US" altLang="en-US" dirty="0"/>
              <a:t>Retention issues </a:t>
            </a:r>
          </a:p>
        </p:txBody>
      </p:sp>
      <p:sp>
        <p:nvSpPr>
          <p:cNvPr id="18437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845735"/>
            <a:ext cx="3642360" cy="4023360"/>
          </a:xfrm>
        </p:spPr>
        <p:txBody>
          <a:bodyPr/>
          <a:lstStyle/>
          <a:p>
            <a:r>
              <a:rPr lang="en-US" altLang="en-US" dirty="0"/>
              <a:t>Who teaches-MD or medic</a:t>
            </a:r>
          </a:p>
          <a:p>
            <a:r>
              <a:rPr lang="en-US" altLang="en-US" dirty="0"/>
              <a:t>On-line and/or live </a:t>
            </a:r>
          </a:p>
          <a:p>
            <a:r>
              <a:rPr lang="en-US" altLang="en-US" dirty="0"/>
              <a:t>Flipped classroom</a:t>
            </a:r>
          </a:p>
          <a:p>
            <a:r>
              <a:rPr lang="en-US" altLang="en-US" dirty="0"/>
              <a:t>Didactic and/or skills</a:t>
            </a:r>
          </a:p>
          <a:p>
            <a:r>
              <a:rPr lang="en-US" altLang="en-US" dirty="0"/>
              <a:t>Combo = lecture &amp; skills </a:t>
            </a:r>
          </a:p>
          <a:p>
            <a:r>
              <a:rPr lang="en-US" altLang="en-US" dirty="0"/>
              <a:t>Scenario and/or sim-based</a:t>
            </a:r>
          </a:p>
          <a:p>
            <a:r>
              <a:rPr lang="en-US" altLang="en-US" dirty="0"/>
              <a:t>Testing</a:t>
            </a:r>
          </a:p>
          <a:p>
            <a:r>
              <a:rPr lang="en-US" altLang="en-US" dirty="0"/>
              <a:t>Curriculum matching</a:t>
            </a:r>
          </a:p>
          <a:p>
            <a:r>
              <a:rPr lang="en-US" altLang="en-US" dirty="0"/>
              <a:t>Best practices, </a:t>
            </a:r>
            <a:r>
              <a:rPr lang="en-US" altLang="en-US" dirty="0" err="1"/>
              <a:t>etc</a:t>
            </a:r>
            <a:endParaRPr lang="en-US" altLang="en-US" dirty="0"/>
          </a:p>
        </p:txBody>
      </p:sp>
      <p:sp>
        <p:nvSpPr>
          <p:cNvPr id="18438" name="TextBox 4"/>
          <p:cNvSpPr txBox="1">
            <a:spLocks noChangeArrowheads="1"/>
          </p:cNvSpPr>
          <p:nvPr/>
        </p:nvSpPr>
        <p:spPr bwMode="auto">
          <a:xfrm>
            <a:off x="22860" y="120931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Who &amp; what methods are best in order to optimize education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542" b="2111"/>
          <a:stretch/>
        </p:blipFill>
        <p:spPr>
          <a:xfrm rot="5400000">
            <a:off x="2136304" y="1969016"/>
            <a:ext cx="2813991" cy="23622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Best Practices in 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6263"/>
            <a:ext cx="5715000" cy="4478337"/>
          </a:xfrm>
        </p:spPr>
        <p:txBody>
          <a:bodyPr>
            <a:normAutofit/>
          </a:bodyPr>
          <a:lstStyle/>
          <a:p>
            <a:r>
              <a:rPr lang="en-US" sz="2800" b="1" dirty="0"/>
              <a:t>Curriculum Matching </a:t>
            </a:r>
          </a:p>
          <a:p>
            <a:r>
              <a:rPr lang="en-US" sz="2800" dirty="0"/>
              <a:t>Before rollout be sure that</a:t>
            </a:r>
          </a:p>
          <a:p>
            <a:pPr marL="0" indent="0">
              <a:buNone/>
            </a:pPr>
            <a:endParaRPr lang="en-US" sz="500" dirty="0"/>
          </a:p>
          <a:p>
            <a:pPr lvl="1"/>
            <a:r>
              <a:rPr lang="en-US" sz="2400" dirty="0"/>
              <a:t>Your educational content matches with </a:t>
            </a:r>
          </a:p>
          <a:p>
            <a:pPr marL="200025" lvl="1" indent="0">
              <a:buNone/>
            </a:pPr>
            <a:r>
              <a:rPr lang="en-US" sz="2400" dirty="0"/>
              <a:t>   the educational learning objectives </a:t>
            </a:r>
          </a:p>
          <a:p>
            <a:pPr lvl="1"/>
            <a:r>
              <a:rPr lang="en-US" sz="2400" dirty="0"/>
              <a:t>Your testing matches with your educational content</a:t>
            </a:r>
          </a:p>
          <a:p>
            <a:pPr lvl="1"/>
            <a:r>
              <a:rPr lang="en-US" sz="2400" dirty="0"/>
              <a:t>Your testing matches with the educational learning objectives</a:t>
            </a:r>
          </a:p>
        </p:txBody>
      </p:sp>
      <p:pic>
        <p:nvPicPr>
          <p:cNvPr id="8" name="Picture 5" descr="Picture 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1317362"/>
            <a:ext cx="2401887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unit 6 - TOR (1) - PowerPoin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274375"/>
            <a:ext cx="2401887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49312"/>
            <a:ext cx="2433637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6395"/>
          <a:stretch/>
        </p:blipFill>
        <p:spPr>
          <a:xfrm rot="922137">
            <a:off x="5887215" y="415127"/>
            <a:ext cx="3935865" cy="3502855"/>
          </a:xfrm>
          <a:prstGeom prst="rect">
            <a:avLst/>
          </a:prstGeom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Best Practices in 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6263"/>
            <a:ext cx="5562600" cy="4022725"/>
          </a:xfrm>
        </p:spPr>
        <p:txBody>
          <a:bodyPr>
            <a:normAutofit/>
          </a:bodyPr>
          <a:lstStyle/>
          <a:p>
            <a:r>
              <a:rPr lang="en-US" sz="2800" b="1" dirty="0"/>
              <a:t>How technology is changing the way we deliver continuing education</a:t>
            </a:r>
            <a:endParaRPr lang="en-US" sz="1800" b="1" dirty="0"/>
          </a:p>
          <a:p>
            <a:endParaRPr lang="en-US" sz="500" b="1" dirty="0"/>
          </a:p>
          <a:p>
            <a:pPr lvl="1"/>
            <a:r>
              <a:rPr lang="en-US" sz="2400" dirty="0"/>
              <a:t>Online (distributive learning) options also include virtual lead training, video, etc.</a:t>
            </a:r>
          </a:p>
          <a:p>
            <a:pPr lvl="1"/>
            <a:r>
              <a:rPr lang="en-US" sz="2400" dirty="0"/>
              <a:t>Gated testing can’t assess the test until educational module is complete</a:t>
            </a:r>
          </a:p>
          <a:p>
            <a:pPr lvl="1"/>
            <a:r>
              <a:rPr lang="en-US" sz="2400" dirty="0"/>
              <a:t>Integrated testing requires the student to answer questions throughout the educational module in order to continue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r="7923"/>
          <a:stretch/>
        </p:blipFill>
        <p:spPr bwMode="auto">
          <a:xfrm>
            <a:off x="6114416" y="3886200"/>
            <a:ext cx="2904172" cy="193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8. Measuring Short-Term Effects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846263"/>
            <a:ext cx="5181600" cy="4478337"/>
          </a:xfrm>
        </p:spPr>
        <p:txBody>
          <a:bodyPr/>
          <a:lstStyle/>
          <a:p>
            <a:r>
              <a:rPr lang="en-US" altLang="en-US" dirty="0"/>
              <a:t>Identify methods and “passing score”</a:t>
            </a:r>
          </a:p>
          <a:p>
            <a:r>
              <a:rPr lang="en-US" altLang="en-US" dirty="0"/>
              <a:t>Attestation </a:t>
            </a:r>
          </a:p>
          <a:p>
            <a:r>
              <a:rPr lang="en-US" altLang="en-US" dirty="0"/>
              <a:t>Written Test/Quiz</a:t>
            </a:r>
          </a:p>
          <a:p>
            <a:r>
              <a:rPr lang="en-US" altLang="en-US" dirty="0"/>
              <a:t>Skills testing (task trainer)</a:t>
            </a:r>
          </a:p>
          <a:p>
            <a:r>
              <a:rPr lang="en-US" altLang="en-US" dirty="0"/>
              <a:t>Scenario and/or Simulation based</a:t>
            </a:r>
          </a:p>
          <a:p>
            <a:r>
              <a:rPr lang="en-US" altLang="en-US" dirty="0"/>
              <a:t>Observation in the field</a:t>
            </a:r>
          </a:p>
          <a:p>
            <a:r>
              <a:rPr lang="en-US" altLang="en-US" dirty="0"/>
              <a:t>Chart Review</a:t>
            </a:r>
          </a:p>
          <a:p>
            <a:endParaRPr lang="en-US" altLang="en-US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1"/>
          <a:stretch/>
        </p:blipFill>
        <p:spPr bwMode="auto">
          <a:xfrm>
            <a:off x="5867400" y="3201270"/>
            <a:ext cx="309934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icture 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918" y="1859833"/>
            <a:ext cx="3089710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3193995" cy="3733800"/>
          </a:xfrm>
          <a:prstGeom prst="rect">
            <a:avLst/>
          </a:prstGeom>
          <a:noFill/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10 Steps for Designing Education  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846263"/>
            <a:ext cx="8229600" cy="447833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Reasons Why Changes are Needed 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Desired State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Current State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Educational Gap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Learning Objectives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Educational Content  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Method of Teaching 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Measure Short-Term Effects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Evaluate Long-Term Effects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Reassess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Screen Clippi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4267200"/>
            <a:ext cx="3200400" cy="20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9. Evaluating Long-Term Effects 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846263"/>
            <a:ext cx="5105400" cy="4478337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Identify methods and “passing score”</a:t>
            </a:r>
          </a:p>
          <a:p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Attestation </a:t>
            </a:r>
          </a:p>
          <a:p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Written Test/Quiz</a:t>
            </a:r>
          </a:p>
          <a:p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Skills testing (task trainer)</a:t>
            </a:r>
          </a:p>
          <a:p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Scenario and/or Simulation based</a:t>
            </a:r>
          </a:p>
          <a:p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Observation in field</a:t>
            </a:r>
          </a:p>
          <a:p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Chart Review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Complications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Performance Measures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Patient Outcomes</a:t>
            </a:r>
          </a:p>
          <a:p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968" y="1138576"/>
            <a:ext cx="1857375" cy="2695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3693405"/>
            <a:ext cx="4489455" cy="1397279"/>
          </a:xfrm>
          <a:prstGeom prst="rect">
            <a:avLst/>
          </a:prstGeom>
        </p:spPr>
      </p:pic>
      <p:pic>
        <p:nvPicPr>
          <p:cNvPr id="8" name="Picture 2" descr="https://attachments.office.net/owa/MARCHJ@ecu.edu/service.svc/s/GetAttachmentThumbnail?id=AAMkADZiNGE2YWJlLWVmODAtNDM5Ny1iNmM3LWExMDE0MGFhMzRhYgBGAAAAAACuS6IQcFbVEZiHAJAn1hbuBwCYlPkJcFbVEZiHAJAn1hbuAAAAB272AADg%2FhjL3%2BMfTbiGYKXyeN00AABZHgtcAAABEgAQALmkEXcTkT1BkG%2Ff0jOTsBw%3D&amp;thumbnailType=2&amp;owa=outlook.office365.com&amp;scriptVer=2019101401.11&amp;X-OWA-CANARY=CVmwXzxWH0qM8640S0G0nmD2t9RsVdcYflW9XMS83bPqgoHoc-z2s98H6klK3eM1vSKXC2HFOsU.&amp;token=eyJhbGciOiJSUzI1NiIsImtpZCI6IjA2MDBGOUY2NzQ2MjA3MzdFNzM0MDRFMjg3QzQ1QTgxOENCN0NFQjgiLCJ4NXQiOiJCZ0Q1OW5SaUJ6Zm5OQVRpaDhSYWdZeTN6cmciLCJ0eXAiOiJKV1QifQ.eyJvcmlnaW4iOiJodHRwczovL291dGxvb2sub2ZmaWNlMzY1LmNvbSIsInZlciI6IkV4Y2hhbmdlLkNhbGxiYWNrLlYxIiwiYXBwY3R4c2VuZGVyIjoiT3dhRG93bmxvYWRAMTcxNDNjYmItMzg1Yy00YzQ1LWEzNmEtYzY1YjcyZTNlYWU4IiwiaXNzcmluZyI6IldXIiwiYXBwY3R4Ijoie1wibXNleGNocHJvdFwiOlwib3dhXCIsXCJwcmltYXJ5c2lkXCI6XCJTLTEtNS0yMS0zOTcwNDY3MTI2LTI1ODI2MTQ4NjUtMTIzNTI4NDc0OC0zODAxMDU0MFwiLFwicHVpZFwiOlwiMTE1Mzc2NTkzMjAwMjcxNjc0N1wiLFwib2lkXCI6XCJiYTFmOTQ3MC1jODU3LTRiMzgtOWExNS0wMTI0MDNiNTAwZTZcIixcInNjb3BlXCI6XCJPd2FEb3dubG9hZFwifSIsIm5iZiI6MTU3MTU4Mjc1OSwiZXhwIjoxNTcxNTgzMzU5LCJpc3MiOiIwMDAwMDAwMi0wMDAwLTBmZjEtY2UwMC0wMDAwMDAwMDAwMDBAMTcxNDNjYmItMzg1Yy00YzQ1LWEzNmEtYzY1YjcyZTNlYWU4IiwiYXVkIjoiMDAwMDAwMDItMDAwMC0wZmYxLWNlMDAtMDAwMDAwMDAwMDAwL2F0dGFjaG1lbnRzLm9mZmljZS5uZXRAMTcxNDNjYmItMzg1Yy00YzQ1LWEzNmEtYzY1YjcyZTNlYWU4In0.UMPRHRBN_iUNxTinUJVtlK7eb34LnDL3_MPGJZZ85BcFJTd48TgSoCI08C4QkCVm3xghgGb3NjmhoLbcHoVATFKz5Tumn1QNN4nXnFVfGAzqkqYP1uEumjQCNqLVm7kdV1kgKZbYfT-OKo28rZ6jshLV05-AeHHkqRV7EJMj5ha-4v7z-qJX8VjMboQnQr7jfwGXzSYDYJijsjrorQjcDU5nKxr22fv6QRod_-UpUoRVFMSdJTY6zINJwhQSr2HHN1xMRdKXakc2FZRoZu-UUMZcP6zWXUzw6hZmK9EQy1UO53RIqR5LxQ6vNJb5cjl3VRwOalHMhrU2d3dBb5Ijjw&amp;animation=true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481"/>
          <a:stretch/>
        </p:blipFill>
        <p:spPr bwMode="auto">
          <a:xfrm>
            <a:off x="4876800" y="5090684"/>
            <a:ext cx="4392828" cy="12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30D895-0F1C-4DBF-A5A9-5A566E473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10. Reassess</a:t>
            </a:r>
            <a:endParaRPr lang="en-US" sz="4000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846263"/>
            <a:ext cx="5105400" cy="4478337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Did the “gap” get filled?</a:t>
            </a:r>
          </a:p>
          <a:p>
            <a:r>
              <a:rPr lang="en-US" altLang="en-US" dirty="0"/>
              <a:t>Did the education lead to change in practice?</a:t>
            </a:r>
          </a:p>
          <a:p>
            <a:r>
              <a:rPr lang="en-US" altLang="en-US" dirty="0"/>
              <a:t>Is the skill being maintained?</a:t>
            </a:r>
          </a:p>
          <a:p>
            <a:r>
              <a:rPr lang="en-US" altLang="en-US" dirty="0"/>
              <a:t>Determine time to recheck based on frequency of performing the activity</a:t>
            </a:r>
          </a:p>
          <a:p>
            <a:r>
              <a:rPr lang="en-US" altLang="en-US" dirty="0"/>
              <a:t>Ask -  Are there other components to teach?</a:t>
            </a:r>
          </a:p>
          <a:p>
            <a:r>
              <a:rPr lang="en-US" altLang="en-US" dirty="0"/>
              <a:t>Repeat steps 1-10 until desired state achieved</a:t>
            </a:r>
            <a:endParaRPr lang="en-US" dirty="0"/>
          </a:p>
          <a:p>
            <a:r>
              <a:rPr lang="en-US" altLang="en-US" dirty="0"/>
              <a:t> </a:t>
            </a:r>
          </a:p>
        </p:txBody>
      </p:sp>
      <p:pic>
        <p:nvPicPr>
          <p:cNvPr id="6" name="Picture 16" descr="Screen Clippi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4590" y="4724400"/>
            <a:ext cx="2474609" cy="15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198" y="2514600"/>
            <a:ext cx="2507001" cy="1946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1927537"/>
            <a:ext cx="1667573" cy="1159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10 Steps for Designing Education</a:t>
            </a:r>
            <a:br>
              <a:rPr lang="en-US" altLang="en-US" sz="4000" dirty="0"/>
            </a:br>
            <a:endParaRPr lang="en-US" altLang="en-US" sz="4000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" r="7639" b="2062"/>
          <a:stretch/>
        </p:blipFill>
        <p:spPr bwMode="auto">
          <a:xfrm>
            <a:off x="381000" y="1792287"/>
            <a:ext cx="1689101" cy="442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9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1" r="22334" b="2109"/>
          <a:stretch/>
        </p:blipFill>
        <p:spPr bwMode="auto">
          <a:xfrm>
            <a:off x="6705601" y="1792287"/>
            <a:ext cx="16002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42" b="3717"/>
          <a:stretch/>
        </p:blipFill>
        <p:spPr bwMode="auto">
          <a:xfrm>
            <a:off x="3723385" y="1846263"/>
            <a:ext cx="1458216" cy="442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667" b="7493"/>
          <a:stretch/>
        </p:blipFill>
        <p:spPr bwMode="auto">
          <a:xfrm>
            <a:off x="5507486" y="1792288"/>
            <a:ext cx="1040952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17" b="1656"/>
          <a:stretch/>
        </p:blipFill>
        <p:spPr bwMode="auto">
          <a:xfrm>
            <a:off x="2070101" y="1837280"/>
            <a:ext cx="1496121" cy="442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281246"/>
            <a:ext cx="82296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altLang="en-US" sz="4000" dirty="0"/>
              <a:t> </a:t>
            </a:r>
            <a:br>
              <a:rPr lang="en-US" altLang="en-US" sz="4000" dirty="0"/>
            </a:br>
            <a:r>
              <a:rPr lang="en-US" altLang="en-US" sz="4000" dirty="0"/>
              <a:t>EXAMPLE - Spinal Motion Restriction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 </a:t>
            </a:r>
            <a:br>
              <a:rPr lang="en-US" altLang="en-US" sz="4000" dirty="0"/>
            </a:br>
            <a:r>
              <a:rPr lang="en-US" altLang="en-US" sz="4000" dirty="0"/>
              <a:t>10 Steps for Designing Education</a:t>
            </a:r>
            <a:br>
              <a:rPr lang="en-US" altLang="en-US" sz="4000" dirty="0"/>
            </a:br>
            <a:r>
              <a:rPr lang="en-US" altLang="en-US" sz="4000" dirty="0"/>
              <a:t>EXAMPLE - Spinal Motion Restriction   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846263"/>
            <a:ext cx="8229600" cy="4478337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1. Reasons Why Changes are Needed  </a:t>
            </a:r>
          </a:p>
          <a:p>
            <a:r>
              <a:rPr lang="en-US" altLang="en-US" dirty="0"/>
              <a:t>        Research does not support spinal immobilization, harm &gt; good</a:t>
            </a:r>
          </a:p>
          <a:p>
            <a:r>
              <a:rPr lang="en-US" altLang="en-US" dirty="0"/>
              <a:t>2. Desired State</a:t>
            </a:r>
          </a:p>
          <a:p>
            <a:r>
              <a:rPr lang="en-US" altLang="en-US" dirty="0"/>
              <a:t>        Use backboard to facilitate transport, not spinal immobilization</a:t>
            </a:r>
          </a:p>
          <a:p>
            <a:r>
              <a:rPr lang="en-US" altLang="en-US" dirty="0"/>
              <a:t>3. Current State</a:t>
            </a:r>
          </a:p>
          <a:p>
            <a:r>
              <a:rPr lang="en-US" altLang="en-US" dirty="0"/>
              <a:t>        Using backboard for spinal immobilization on every MVC / fall</a:t>
            </a:r>
          </a:p>
          <a:p>
            <a:r>
              <a:rPr lang="en-US" altLang="en-US" dirty="0"/>
              <a:t>4. Educational Gap</a:t>
            </a:r>
          </a:p>
          <a:p>
            <a:r>
              <a:rPr lang="en-US" altLang="en-US" dirty="0"/>
              <a:t>        Not knowing harm; not knowing there is a lack of benefit</a:t>
            </a:r>
          </a:p>
          <a:p>
            <a:r>
              <a:rPr lang="en-US" altLang="en-US" dirty="0"/>
              <a:t>5. Learning Objectives</a:t>
            </a:r>
          </a:p>
          <a:p>
            <a:r>
              <a:rPr lang="en-US" altLang="en-US" dirty="0"/>
              <a:t>        Describe harm associated with use of backboards, limit their use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 </a:t>
            </a:r>
            <a:br>
              <a:rPr lang="en-US" altLang="en-US" sz="4000" dirty="0"/>
            </a:br>
            <a:r>
              <a:rPr lang="en-US" altLang="en-US" sz="4000" dirty="0"/>
              <a:t>10 Steps for Designing Education</a:t>
            </a:r>
            <a:br>
              <a:rPr lang="en-US" altLang="en-US" sz="4000" dirty="0"/>
            </a:br>
            <a:r>
              <a:rPr lang="en-US" altLang="en-US" sz="4000" dirty="0"/>
              <a:t>EXAMPLE - Spinal Motion Restriction   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846263"/>
            <a:ext cx="8229600" cy="4478337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6. Educational Content</a:t>
            </a:r>
          </a:p>
          <a:p>
            <a:r>
              <a:rPr lang="en-US" altLang="en-US" dirty="0"/>
              <a:t>         Research (decubitus ulcers, sepsis, pain, unnecessary x-rays)   </a:t>
            </a:r>
          </a:p>
          <a:p>
            <a:r>
              <a:rPr lang="en-US" altLang="en-US" dirty="0"/>
              <a:t>7. Method of Teaching  </a:t>
            </a:r>
          </a:p>
          <a:p>
            <a:r>
              <a:rPr lang="en-US" altLang="en-US" dirty="0"/>
              <a:t>         Online and didactic (no need for skills)</a:t>
            </a:r>
          </a:p>
          <a:p>
            <a:r>
              <a:rPr lang="en-US" altLang="en-US" dirty="0"/>
              <a:t>8. Measure Short-term Effects </a:t>
            </a:r>
          </a:p>
          <a:p>
            <a:r>
              <a:rPr lang="en-US" altLang="en-US" dirty="0"/>
              <a:t>         Written test, complaints from ED staff, documentation issues</a:t>
            </a:r>
          </a:p>
          <a:p>
            <a:r>
              <a:rPr lang="en-US" altLang="en-US" dirty="0"/>
              <a:t>9. Evaluate Long-term Effects </a:t>
            </a:r>
          </a:p>
          <a:p>
            <a:r>
              <a:rPr lang="en-US" altLang="en-US" dirty="0"/>
              <a:t>         Decreased use backboards, decubitus, x-rays, complaints from ED </a:t>
            </a:r>
          </a:p>
          <a:p>
            <a:r>
              <a:rPr lang="en-US" altLang="en-US" dirty="0"/>
              <a:t>10. Reassess</a:t>
            </a:r>
          </a:p>
          <a:p>
            <a:r>
              <a:rPr lang="en-US" altLang="en-US" dirty="0"/>
              <a:t>        Repeat steps 1-10 until EMS stops routine use of backboards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7784"/>
          <a:stretch/>
        </p:blipFill>
        <p:spPr>
          <a:xfrm>
            <a:off x="457200" y="19197"/>
            <a:ext cx="6025243" cy="4370241"/>
          </a:xfrm>
          <a:prstGeom prst="rect">
            <a:avLst/>
          </a:prstGeom>
        </p:spPr>
      </p:pic>
      <p:pic>
        <p:nvPicPr>
          <p:cNvPr id="2765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201" y="4151313"/>
            <a:ext cx="3152775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Leonardo sketch of helicop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6" y="4138613"/>
            <a:ext cx="3093147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" y="4141788"/>
            <a:ext cx="311630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322" name="Picture 2" descr="Image result for f117 steep div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655" y="4151313"/>
            <a:ext cx="3152775" cy="207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2" y="2370138"/>
            <a:ext cx="2551113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4CF452CD-4660-48AE-8F93-510DA8A52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95499"/>
            <a:ext cx="16859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11500" b="1">
                <a:solidFill>
                  <a:srgbClr val="FF0000"/>
                </a:solidFill>
                <a:latin typeface="Franklin Gothic Book" panose="020B0503020102020204" pitchFamily="34" charset="0"/>
              </a:rPr>
              <a:t>?</a:t>
            </a:r>
            <a:endParaRPr lang="en-US" altLang="en-US" sz="11500" b="1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7115175" y="533400"/>
            <a:ext cx="1190625" cy="1524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endParaRPr lang="en-US" altLang="en-US" sz="11500" b="1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 nodePh="1">
                                  <p:stCondLst>
                                    <p:cond delay="120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8229600" cy="4752975"/>
          </a:xfrm>
        </p:spPr>
        <p:txBody>
          <a:bodyPr/>
          <a:lstStyle/>
          <a:p>
            <a:pPr algn="ctr"/>
            <a:r>
              <a:rPr lang="en-US" sz="4000" b="1" dirty="0"/>
              <a:t>References</a:t>
            </a:r>
            <a:endParaRPr lang="en-US" sz="1600" b="1" dirty="0"/>
          </a:p>
          <a:p>
            <a:r>
              <a:rPr lang="en-US" sz="2000" dirty="0"/>
              <a:t>Curriculum Matching. EMS World 2017;46(5):44-45.</a:t>
            </a:r>
            <a:endParaRPr lang="en-US" altLang="en-US" sz="2000" dirty="0"/>
          </a:p>
          <a:p>
            <a:r>
              <a:rPr lang="en-US" sz="2000" dirty="0"/>
              <a:t>Best Practices in CE. EMS World 2015;44(6):28-31. </a:t>
            </a:r>
          </a:p>
          <a:p>
            <a:r>
              <a:rPr lang="en-US" sz="2000" dirty="0"/>
              <a:t>Spinal Motion Restriction in the Trauma Patient. Prehospital Emergency Care 2018;22(6):659-661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hlinkClick r:id="rId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b="1" dirty="0"/>
              <a:t>Resources</a:t>
            </a:r>
            <a:endParaRPr lang="en-US" altLang="en-US" b="1" dirty="0">
              <a:hlinkClick r:id="rId2"/>
            </a:endParaRPr>
          </a:p>
          <a:p>
            <a:pPr eaLnBrk="1" hangingPunct="1">
              <a:buNone/>
            </a:pPr>
            <a:r>
              <a:rPr lang="en-US" altLang="en-US" sz="2000" dirty="0">
                <a:solidFill>
                  <a:srgbClr val="243B9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https://www.cecbems.org/</a:t>
            </a:r>
            <a:endParaRPr lang="en-US" altLang="en-US" sz="2000" dirty="0">
              <a:solidFill>
                <a:srgbClr val="243B99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243B9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https://www.cecbems.org/docs/CAPCE%20Best%20Practices%20Model%203%20[433].pdf</a:t>
            </a:r>
            <a:endParaRPr lang="en-US" altLang="en-US" sz="2000" dirty="0">
              <a:solidFill>
                <a:srgbClr val="243B99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10 Steps for Designing Education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6263"/>
            <a:ext cx="8229600" cy="447833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Reasons Why Changes are Needed (explain/convince)</a:t>
            </a:r>
            <a:r>
              <a:rPr lang="en-US" dirty="0"/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Desired State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Current State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Educational Gap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Learning Objectives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Educational Content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Method of Teaching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Measure Short-Term Effects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Evaluate Long-Term Effects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Reassess</a:t>
            </a:r>
          </a:p>
        </p:txBody>
      </p:sp>
    </p:spTree>
    <p:extLst>
      <p:ext uri="{BB962C8B-B14F-4D97-AF65-F5344CB8AC3E}">
        <p14:creationId xmlns:p14="http://schemas.microsoft.com/office/powerpoint/2010/main" val="1947988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389" y="2669728"/>
            <a:ext cx="2883462" cy="2239067"/>
          </a:xfrm>
          <a:prstGeom prst="rect">
            <a:avLst/>
          </a:prstGeom>
        </p:spPr>
      </p:pic>
      <p:sp>
        <p:nvSpPr>
          <p:cNvPr id="51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10 Steps for Designing Education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6263"/>
            <a:ext cx="8229600" cy="447833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Reasons Why Changes are Needed (explain/convince)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Desired State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Current State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Educational Gap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Learning Objectives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Educational Content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Method of Teaching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Measure Short-Term Effects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Evaluate Long-Term Effects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Reassess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867401" y="3273623"/>
            <a:ext cx="3127450" cy="97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en-US" sz="2400" b="1" dirty="0"/>
              <a:t>      Desired</a:t>
            </a:r>
          </a:p>
          <a:p>
            <a:pPr algn="l" eaLnBrk="1" hangingPunct="1"/>
            <a:endParaRPr lang="en-US" altLang="en-US" sz="4000" b="1" dirty="0"/>
          </a:p>
          <a:p>
            <a:pPr algn="l" eaLnBrk="1" hangingPunct="1"/>
            <a:r>
              <a:rPr lang="en-US" altLang="en-US" sz="4000" b="1" dirty="0"/>
              <a:t> </a:t>
            </a:r>
          </a:p>
          <a:p>
            <a:pPr algn="l" eaLnBrk="1" hangingPunct="1"/>
            <a:endParaRPr lang="en-US" altLang="en-US" sz="4000" b="1" dirty="0"/>
          </a:p>
          <a:p>
            <a:pPr algn="l" eaLnBrk="1" hangingPunct="1"/>
            <a:r>
              <a:rPr lang="en-US" altLang="en-US" sz="2400" b="1" dirty="0"/>
              <a:t>                           Current</a:t>
            </a:r>
            <a:r>
              <a:rPr lang="en-US" altLang="en-US" sz="4000" b="1" dirty="0"/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2188507"/>
            <a:ext cx="1273133" cy="885430"/>
          </a:xfrm>
          <a:prstGeom prst="rect">
            <a:avLst/>
          </a:prstGeom>
        </p:spPr>
      </p:pic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2526675" y="1941222"/>
            <a:ext cx="3462719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4800" dirty="0">
                <a:solidFill>
                  <a:srgbClr val="FF0000"/>
                </a:solidFill>
              </a:rPr>
              <a:t>}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    = current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FF0000"/>
                </a:solidFill>
              </a:rPr>
              <a:t> desired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0225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10 Steps for Designing Education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6263"/>
            <a:ext cx="8229600" cy="440213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Reasons Why Changes are Needed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Desired State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Current State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Educational Gap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Learning Objectives </a:t>
            </a:r>
            <a:r>
              <a:rPr lang="en-US" dirty="0">
                <a:solidFill>
                  <a:srgbClr val="FF0000"/>
                </a:solidFill>
              </a:rPr>
              <a:t>(could be many)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Educational Content </a:t>
            </a:r>
            <a:r>
              <a:rPr lang="en-US" dirty="0">
                <a:solidFill>
                  <a:srgbClr val="FF0000"/>
                </a:solidFill>
              </a:rPr>
              <a:t>(detailed outline with supporting evidence)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Method of Teaching </a:t>
            </a:r>
            <a:r>
              <a:rPr lang="en-US" dirty="0">
                <a:solidFill>
                  <a:srgbClr val="FF0000"/>
                </a:solidFill>
              </a:rPr>
              <a:t>(online, didactic, skills, sim, etc.)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Measure Short-Term Effects </a:t>
            </a:r>
            <a:r>
              <a:rPr lang="en-US" dirty="0">
                <a:solidFill>
                  <a:srgbClr val="FF0000"/>
                </a:solidFill>
              </a:rPr>
              <a:t>(written test, simulations, etc.)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Evaluate Long-Term Effects </a:t>
            </a:r>
            <a:r>
              <a:rPr lang="en-US" dirty="0">
                <a:solidFill>
                  <a:srgbClr val="FF0000"/>
                </a:solidFill>
              </a:rPr>
              <a:t>(performance, patient outcomes, etc.)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Reassess </a:t>
            </a:r>
            <a:r>
              <a:rPr lang="en-US" altLang="en-US" dirty="0">
                <a:solidFill>
                  <a:srgbClr val="FF0000"/>
                </a:solidFill>
              </a:rPr>
              <a:t>(repeat steps 1-10 until desired state achieved)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1. Reasons Why Changes are Needed 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Improve patient outcomes</a:t>
            </a:r>
            <a:r>
              <a:rPr lang="en-US" altLang="en-US" dirty="0">
                <a:solidFill>
                  <a:srgbClr val="FF0000"/>
                </a:solidFill>
              </a:rPr>
              <a:t>*</a:t>
            </a:r>
          </a:p>
          <a:p>
            <a:r>
              <a:rPr lang="en-US" altLang="en-US" dirty="0"/>
              <a:t>Improve knowledge</a:t>
            </a:r>
            <a:r>
              <a:rPr lang="en-US" altLang="en-US" baseline="30000" dirty="0">
                <a:solidFill>
                  <a:srgbClr val="FF0000"/>
                </a:solidFill>
              </a:rPr>
              <a:t>#</a:t>
            </a:r>
          </a:p>
          <a:p>
            <a:r>
              <a:rPr lang="en-US" altLang="en-US" dirty="0"/>
              <a:t>Improve patient comfort </a:t>
            </a:r>
          </a:p>
          <a:p>
            <a:r>
              <a:rPr lang="en-US" altLang="en-US" dirty="0"/>
              <a:t>Improve expertise</a:t>
            </a:r>
          </a:p>
          <a:p>
            <a:r>
              <a:rPr lang="en-US" altLang="en-US" dirty="0"/>
              <a:t>Improve data collected</a:t>
            </a:r>
          </a:p>
          <a:p>
            <a:r>
              <a:rPr lang="en-US" altLang="en-US" dirty="0"/>
              <a:t>Increase compliance</a:t>
            </a:r>
          </a:p>
          <a:p>
            <a:r>
              <a:rPr lang="en-US" altLang="en-US" dirty="0"/>
              <a:t>Increase reimbursement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5078094"/>
            <a:ext cx="6019800" cy="113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4400" baseline="-25000" dirty="0">
                <a:solidFill>
                  <a:srgbClr val="FF0000"/>
                </a:solidFill>
              </a:rPr>
              <a:t>*</a:t>
            </a:r>
            <a:r>
              <a:rPr lang="en-US" altLang="en-US" sz="4400" dirty="0">
                <a:solidFill>
                  <a:srgbClr val="FF0000"/>
                </a:solidFill>
              </a:rPr>
              <a:t> </a:t>
            </a:r>
            <a:r>
              <a:rPr lang="en-US" altLang="en-US" sz="2000" dirty="0">
                <a:solidFill>
                  <a:srgbClr val="FF0000"/>
                </a:solidFill>
              </a:rPr>
              <a:t>should be the number one goal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#   based on latest evidenced based medicine </a:t>
            </a:r>
          </a:p>
          <a:p>
            <a:pPr eaLnBrk="1" hangingPunct="1">
              <a:defRPr/>
            </a:pPr>
            <a:endParaRPr lang="en-US" altLang="en-US" sz="2000" dirty="0"/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2169517"/>
            <a:ext cx="2819400" cy="258532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B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Why do 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we need to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learn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1. Reasons Why Changes are Needed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957A30-0629-450F-B1AA-9C8B32D27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6263"/>
            <a:ext cx="8229600" cy="4478337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Input from stakeholders (medical directors, managers, learners)</a:t>
            </a:r>
          </a:p>
          <a:p>
            <a:r>
              <a:rPr lang="en-US" altLang="en-US" dirty="0"/>
              <a:t>Performance improvement projects/quality studies </a:t>
            </a:r>
          </a:p>
          <a:p>
            <a:r>
              <a:rPr lang="en-US" altLang="en-US" dirty="0"/>
              <a:t>Evaluations from previous courses</a:t>
            </a:r>
          </a:p>
          <a:p>
            <a:r>
              <a:rPr lang="en-US" altLang="en-US" dirty="0"/>
              <a:t>Survey data</a:t>
            </a:r>
          </a:p>
          <a:p>
            <a:r>
              <a:rPr lang="en-US" altLang="en-US" dirty="0"/>
              <a:t>Discussions  </a:t>
            </a:r>
          </a:p>
          <a:p>
            <a:r>
              <a:rPr lang="en-US" altLang="en-US" dirty="0"/>
              <a:t>Observations</a:t>
            </a:r>
          </a:p>
          <a:p>
            <a:r>
              <a:rPr lang="en-US" altLang="en-US" dirty="0"/>
              <a:t>Trends/ideas</a:t>
            </a:r>
          </a:p>
          <a:p>
            <a:r>
              <a:rPr lang="en-US" altLang="en-US" dirty="0"/>
              <a:t>Equipment  </a:t>
            </a:r>
          </a:p>
          <a:p>
            <a:r>
              <a:rPr lang="en-US" altLang="en-US" dirty="0"/>
              <a:t>Laws/regulations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416" y="3243872"/>
            <a:ext cx="3517184" cy="2928056"/>
          </a:xfrm>
          <a:prstGeom prst="rect">
            <a:avLst/>
          </a:prstGeom>
        </p:spPr>
      </p:pic>
      <p:pic>
        <p:nvPicPr>
          <p:cNvPr id="8198" name="Picture 1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43872"/>
            <a:ext cx="4648200" cy="29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2. Desired State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800" dirty="0"/>
              <a:t>Define the </a:t>
            </a:r>
            <a:r>
              <a:rPr lang="en-US" altLang="en-US" sz="2800" dirty="0">
                <a:solidFill>
                  <a:srgbClr val="FF0000"/>
                </a:solidFill>
              </a:rPr>
              <a:t>desired</a:t>
            </a:r>
            <a:r>
              <a:rPr lang="en-US" altLang="en-US" sz="2800" dirty="0"/>
              <a:t> state  </a:t>
            </a:r>
          </a:p>
          <a:p>
            <a:pPr lvl="1"/>
            <a:r>
              <a:rPr lang="en-US" altLang="en-US" sz="2400" dirty="0"/>
              <a:t>Determine what should we be doing tomorrow based on the latest evidenced based medicine </a:t>
            </a:r>
          </a:p>
          <a:p>
            <a:pPr lvl="1"/>
            <a:r>
              <a:rPr lang="en-US" altLang="en-US" sz="2400" dirty="0"/>
              <a:t>Review why we are </a:t>
            </a:r>
            <a:r>
              <a:rPr lang="en-US" altLang="en-US" sz="2400" u="sng" dirty="0"/>
              <a:t>NOT</a:t>
            </a:r>
            <a:r>
              <a:rPr lang="en-US" altLang="en-US" sz="2400" dirty="0"/>
              <a:t> doing it</a:t>
            </a:r>
          </a:p>
          <a:p>
            <a:pPr lvl="1"/>
            <a:r>
              <a:rPr lang="en-US" altLang="en-US" sz="2400" dirty="0"/>
              <a:t>Do we need new protocols/guidelines?</a:t>
            </a:r>
          </a:p>
          <a:p>
            <a:pPr lvl="1"/>
            <a:r>
              <a:rPr lang="en-US" altLang="en-US" sz="2400" dirty="0"/>
              <a:t>Do we need new laws/rules?</a:t>
            </a:r>
          </a:p>
          <a:p>
            <a:pPr lvl="1"/>
            <a:r>
              <a:rPr lang="en-US" altLang="en-US" sz="2400" dirty="0"/>
              <a:t>Do we need new equipment? </a:t>
            </a:r>
          </a:p>
          <a:p>
            <a:pPr lvl="1"/>
            <a:r>
              <a:rPr lang="en-US" altLang="en-US" sz="2400" dirty="0"/>
              <a:t>Do we need new documentation/</a:t>
            </a:r>
            <a:br>
              <a:rPr lang="en-US" altLang="en-US" sz="2400" dirty="0"/>
            </a:br>
            <a:r>
              <a:rPr lang="en-US" altLang="en-US" sz="2400" dirty="0"/>
              <a:t>reimbursement?</a:t>
            </a:r>
          </a:p>
          <a:p>
            <a:pPr lvl="1"/>
            <a:endParaRPr lang="en-US" altLang="en-US" sz="2400" dirty="0"/>
          </a:p>
          <a:p>
            <a:pPr lvl="1"/>
            <a:endParaRPr lang="en-US" altLang="en-US" sz="2400" dirty="0"/>
          </a:p>
          <a:p>
            <a:r>
              <a:rPr lang="en-US" altLang="en-US" sz="2800" dirty="0"/>
              <a:t>  </a:t>
            </a:r>
          </a:p>
        </p:txBody>
      </p:sp>
      <p:sp>
        <p:nvSpPr>
          <p:cNvPr id="10245" name="Content Placeholder 2"/>
          <p:cNvSpPr txBox="1">
            <a:spLocks/>
          </p:cNvSpPr>
          <p:nvPr/>
        </p:nvSpPr>
        <p:spPr bwMode="auto">
          <a:xfrm>
            <a:off x="6702425" y="5788025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chemeClr val="bg1"/>
                </a:solidFill>
              </a:rPr>
              <a:t>ETCO2</a:t>
            </a:r>
          </a:p>
        </p:txBody>
      </p:sp>
      <p:pic>
        <p:nvPicPr>
          <p:cNvPr id="9" name="Picture 12" descr="Screen Clipping">
            <a:extLst>
              <a:ext uri="{FF2B5EF4-FFF2-40B4-BE49-F238E27FC236}">
                <a16:creationId xmlns:a16="http://schemas.microsoft.com/office/drawing/2014/main" id="{EEA04AE7-D285-4F68-B950-2187A6CA9E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97" r="8902" b="-1"/>
          <a:stretch/>
        </p:blipFill>
        <p:spPr bwMode="auto">
          <a:xfrm>
            <a:off x="5530702" y="4875835"/>
            <a:ext cx="3613298" cy="144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63E01E-F897-4D8A-934E-77B08D6D7793}"/>
              </a:ext>
            </a:extLst>
          </p:cNvPr>
          <p:cNvSpPr txBox="1">
            <a:spLocks/>
          </p:cNvSpPr>
          <p:nvPr/>
        </p:nvSpPr>
        <p:spPr bwMode="auto">
          <a:xfrm>
            <a:off x="7170776" y="5906134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ETCO2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3. Current State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846263"/>
            <a:ext cx="8229600" cy="4478337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Define the </a:t>
            </a:r>
            <a:r>
              <a:rPr lang="en-US" altLang="en-US" sz="2800" u="sng" dirty="0">
                <a:solidFill>
                  <a:srgbClr val="FF0000"/>
                </a:solidFill>
              </a:rPr>
              <a:t>current</a:t>
            </a:r>
            <a:r>
              <a:rPr lang="en-US" altLang="en-US" sz="2800" dirty="0"/>
              <a:t> state  </a:t>
            </a:r>
          </a:p>
          <a:p>
            <a:pPr lvl="1"/>
            <a:r>
              <a:rPr lang="en-US" altLang="en-US" sz="2400" dirty="0"/>
              <a:t>Determine what we are doing today </a:t>
            </a:r>
          </a:p>
          <a:p>
            <a:pPr lvl="1"/>
            <a:r>
              <a:rPr lang="en-US" altLang="en-US" sz="2400" dirty="0"/>
              <a:t>Review why we are doing it that way</a:t>
            </a:r>
          </a:p>
          <a:p>
            <a:pPr lvl="1"/>
            <a:r>
              <a:rPr lang="en-US" altLang="en-US" sz="2400" dirty="0"/>
              <a:t>Review current protocols/guidelines</a:t>
            </a:r>
          </a:p>
          <a:p>
            <a:pPr lvl="1"/>
            <a:r>
              <a:rPr lang="en-US" altLang="en-US" sz="2400" dirty="0"/>
              <a:t>Review old laws/rules</a:t>
            </a:r>
          </a:p>
          <a:p>
            <a:pPr lvl="1"/>
            <a:r>
              <a:rPr lang="en-US" altLang="en-US" sz="2400" dirty="0"/>
              <a:t>Examine old equipment </a:t>
            </a:r>
          </a:p>
          <a:p>
            <a:pPr lvl="1"/>
            <a:r>
              <a:rPr lang="en-US" altLang="en-US" sz="2400" dirty="0"/>
              <a:t>Review current reimbursement</a:t>
            </a:r>
          </a:p>
          <a:p>
            <a:pPr lvl="1"/>
            <a:r>
              <a:rPr lang="en-US" altLang="en-US" sz="2400" dirty="0"/>
              <a:t>Review current documentation/methods of recording</a:t>
            </a:r>
          </a:p>
          <a:p>
            <a:pPr lvl="1"/>
            <a:r>
              <a:rPr lang="en-US" altLang="en-US" sz="2400" dirty="0"/>
              <a:t>Review old science that had been published</a:t>
            </a:r>
          </a:p>
          <a:p>
            <a:r>
              <a:rPr lang="en-US" altLang="en-US" sz="2800" dirty="0"/>
              <a:t>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000000"/>
      </a:accent1>
      <a:accent2>
        <a:srgbClr val="243B99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BC4A1CB146844AACAF3E1068A9505C" ma:contentTypeVersion="13" ma:contentTypeDescription="Create a new document." ma:contentTypeScope="" ma:versionID="f19189af1ff3947c2583a243f02abff9">
  <xsd:schema xmlns:xsd="http://www.w3.org/2001/XMLSchema" xmlns:xs="http://www.w3.org/2001/XMLSchema" xmlns:p="http://schemas.microsoft.com/office/2006/metadata/properties" xmlns:ns3="90d4c07e-13f3-4a8b-9579-835c989486e1" xmlns:ns4="a0840277-d59a-440f-8d5f-56cd58934ce4" targetNamespace="http://schemas.microsoft.com/office/2006/metadata/properties" ma:root="true" ma:fieldsID="7616a4a03608a603ff14948bf163a736" ns3:_="" ns4:_="">
    <xsd:import namespace="90d4c07e-13f3-4a8b-9579-835c989486e1"/>
    <xsd:import namespace="a0840277-d59a-440f-8d5f-56cd58934c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d4c07e-13f3-4a8b-9579-835c989486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840277-d59a-440f-8d5f-56cd58934ce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5DFCC8-E11C-43E4-884A-942F007695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d4c07e-13f3-4a8b-9579-835c989486e1"/>
    <ds:schemaRef ds:uri="a0840277-d59a-440f-8d5f-56cd58934c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0BE9F2-F82A-4A06-BF45-63B392E95D3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C57EF09-3881-412A-AC81-0164AFC1DA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9813</TotalTime>
  <Words>1472</Words>
  <Application>Microsoft Office PowerPoint</Application>
  <PresentationFormat>On-screen Show (4:3)</PresentationFormat>
  <Paragraphs>304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Franklin Gothic Book</vt:lpstr>
      <vt:lpstr>Gabriola</vt:lpstr>
      <vt:lpstr>Times New Roman</vt:lpstr>
      <vt:lpstr>Retrospect</vt:lpstr>
      <vt:lpstr>10 Steps for Designing Education As Part of Guideline Implementation </vt:lpstr>
      <vt:lpstr>10 Steps for Designing Education  </vt:lpstr>
      <vt:lpstr>10 Steps for Designing Education  </vt:lpstr>
      <vt:lpstr>10 Steps for Designing Education  </vt:lpstr>
      <vt:lpstr>10 Steps for Designing Education  </vt:lpstr>
      <vt:lpstr>1. Reasons Why Changes are Needed  </vt:lpstr>
      <vt:lpstr>1. Reasons Why Changes are Needed  </vt:lpstr>
      <vt:lpstr>2. Desired State</vt:lpstr>
      <vt:lpstr>3. Current State</vt:lpstr>
      <vt:lpstr>4. Educational Gap</vt:lpstr>
      <vt:lpstr>4. Educational Gap</vt:lpstr>
      <vt:lpstr>          3. What is the desired status?  AKA the “gap”</vt:lpstr>
      <vt:lpstr>“Gap” in knowledge as result of:</vt:lpstr>
      <vt:lpstr>5. Learning Objectives</vt:lpstr>
      <vt:lpstr>6. Educational Content</vt:lpstr>
      <vt:lpstr>7. Method of Teaching   </vt:lpstr>
      <vt:lpstr>Best Practices in EMS</vt:lpstr>
      <vt:lpstr>Best Practices in EMS</vt:lpstr>
      <vt:lpstr>8. Measuring Short-Term Effects </vt:lpstr>
      <vt:lpstr>9. Evaluating Long-Term Effects </vt:lpstr>
      <vt:lpstr>10. Reassess</vt:lpstr>
      <vt:lpstr>10 Steps for Designing Education </vt:lpstr>
      <vt:lpstr>  10 Steps for Designing Education EXAMPLE - Spinal Motion Restriction   </vt:lpstr>
      <vt:lpstr>  10 Steps for Designing Education EXAMPLE - Spinal Motion Restriction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and  Evidence Based Practice in EMS</dc:title>
  <dc:creator>Joan Somes</dc:creator>
  <cp:lastModifiedBy>Martin-Gill, Christian</cp:lastModifiedBy>
  <cp:revision>119</cp:revision>
  <dcterms:created xsi:type="dcterms:W3CDTF">2017-03-12T18:00:10Z</dcterms:created>
  <dcterms:modified xsi:type="dcterms:W3CDTF">2019-12-30T05:53:46Z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0x010100DEBC4A1CB146844AACAF3E1068A9505C</vt:lpwstr>
  </property>
</Properties>
</file>